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61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AC19BD-2E34-47A7-814A-0F6CE12DA556}" v="4602" dt="2019-04-07T18:22:07.1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2F914-D082-43E4-B418-0BAEDA933F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FFBBAF-39F1-4CB9-B779-4EC1FF13E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1D7F6-7FA7-4A25-A6C8-2EE5DD3E8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8493B-E0B3-4366-8EF0-F904879AC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A9F70-25C3-4814-841B-60A8B00E0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46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FCDBD-D7A9-4FED-841F-F4BD16BAB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DECA7B-EC62-4480-B5CC-914C2CE764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02D74-8ECB-4BE0-AC73-46C17BE2C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43617-9FF9-4D6A-880F-091274CD4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C3DDA-FA77-4C49-AA18-CF5BB0834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54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A62A21-8AAF-4B3E-A940-CD6EC36E54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07C451-2729-48CC-A548-0CD926F43E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A898C-A7E1-44DB-AA16-0611616B6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91DA0-BF66-413E-8AB8-D9B01A08E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30001-79A7-4F63-8BBE-0A78D2594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50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59CD4-A396-4EDD-8D4E-46D9C99AC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902D8-8BC2-4523-BE5C-02F44097E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13B92-6EDA-4670-AE63-E61EB4AD5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E00CA-15A9-4F69-A5F2-D2F3BE4BA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A908E-79C2-4BCC-AF1D-365A0F6D6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58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9AB08-04E6-454F-B4FF-8C4C7E1C4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DC9CB1-0B74-4B9F-8C8E-DAB73AE03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3DC1D-3445-4C4C-91F5-57E9ABFA0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6FEC1-5410-45B5-967F-17ABB9320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E4270-DE5E-42E5-995C-E0ABF270A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94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1A02D-7441-4769-B25A-6B9D61E79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AF21D-5162-4ACB-BEED-CE2B8EC01F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D5CED1-E706-47DF-99C9-04C158713D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4B0DCD-0C79-43E7-953E-7730EA085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9020FC-E574-4E25-B9CE-B1D7FE373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03D5B-FB40-4ABD-B580-29C3894FC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93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DC192-8F56-418D-8CB2-844DB1822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0F0D97-3A0A-487C-8E98-5FE30E932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968B5C-F678-45EE-98C6-8E9A9ACADB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CCB648-DFE6-4DE9-881A-51EE0C6465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19B9FA-4424-4C74-AB25-E13B7C8AB7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B5E177-2F09-41F4-B36E-D50D0560D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4DBB68-2E03-4C79-B680-6D5821B99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B76461-EBDF-4BF4-9921-C131413A4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7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FE516-FF7C-4B4D-B1F0-DDB013017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DBA6A2-600C-487F-A820-25EC6DFBB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793AC8-6DDD-4859-880E-F15A344E4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8291D3-3D6A-490B-90AB-60E1574FD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19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B2D07E-B0E1-4D7E-A63F-C1AA74341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E24CF7-25FB-43CA-BF31-1BFA92495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024A3-8569-487A-9B24-564E469A7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27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D358D-70E0-4264-8B60-602E8EB11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B865B-2686-44E0-9F96-BD7AE9556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3C423-20D0-48B9-B805-518036648A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9E4C26-7F9F-44D6-AF36-F005DA094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B663E6-500C-4895-9C76-F5DA42ACD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A28C4E-C7B0-4C4C-9219-3FDB7FC0D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460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06B56-AA49-4861-B139-D2ADE2FF8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938D95-6BD7-4040-B263-8B19262149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C99E23-C569-4E98-996A-5BDAC171CB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C837CD-94CE-4B57-8D78-D868ED792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7BB955-1C6C-4D3D-A81E-4A49D4458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8FD67E-E4EC-4445-923C-D631D35A5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84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3">
                <a:lumMod val="70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6A8762-7B1F-44DB-80AA-763822AFB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1FAF74-7AF2-4664-A22E-22ED0DB16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7CB52-33E4-468A-B4A3-7ADF0C181B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B4CE1-76C8-49A3-AD5E-7279E1E998B7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21305-4735-4B70-B1AE-DB4CA35C17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CC810-AC7C-4D3D-A68A-CEC9C37E4D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0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generated with high confidence">
            <a:extLst>
              <a:ext uri="{FF2B5EF4-FFF2-40B4-BE49-F238E27FC236}">
                <a16:creationId xmlns:a16="http://schemas.microsoft.com/office/drawing/2014/main" id="{95582A0C-564D-4D98-9C18-827AA9E458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728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Love our brethren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28F9A-19C4-4D4F-A369-E004F126D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995058" cy="446599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i="1" dirty="0">
                <a:solidFill>
                  <a:schemeClr val="bg1"/>
                </a:solidFill>
              </a:rPr>
              <a:t>We must…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i="1" dirty="0">
                <a:solidFill>
                  <a:schemeClr val="bg1"/>
                </a:solidFill>
              </a:rPr>
              <a:t>Deny Self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i="1" dirty="0">
                <a:solidFill>
                  <a:schemeClr val="bg1"/>
                </a:solidFill>
              </a:rPr>
              <a:t>Be willing to suffer</a:t>
            </a:r>
          </a:p>
          <a:p>
            <a:pPr marL="514350" indent="-514350"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en-US" sz="3200" i="1" dirty="0">
                <a:solidFill>
                  <a:schemeClr val="bg1"/>
                </a:solidFill>
              </a:rPr>
              <a:t>Learn from Jesus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i="1" dirty="0">
                <a:solidFill>
                  <a:schemeClr val="bg1"/>
                </a:solidFill>
              </a:rPr>
              <a:t>Bear fruit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i="1" u="sng" dirty="0">
                <a:solidFill>
                  <a:schemeClr val="bg1"/>
                </a:solidFill>
              </a:rPr>
              <a:t>Love our brethren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i="1" dirty="0">
                <a:solidFill>
                  <a:schemeClr val="bg1"/>
                </a:solidFill>
              </a:rPr>
              <a:t>Be committed to following Christ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/>
          <p:nvPr/>
        </p:nvCxnSpPr>
        <p:spPr>
          <a:xfrm>
            <a:off x="838200" y="1514901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74690A7-1D47-4A53-B900-A4C7E9CB3D52}"/>
              </a:ext>
            </a:extLst>
          </p:cNvPr>
          <p:cNvSpPr txBox="1">
            <a:spLocks/>
          </p:cNvSpPr>
          <p:nvPr/>
        </p:nvSpPr>
        <p:spPr>
          <a:xfrm>
            <a:off x="5038532" y="1825625"/>
            <a:ext cx="6358812" cy="446599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“A new commandment I give to you, that you love one another, even as I have loved you, that you also love one another. </a:t>
            </a:r>
            <a:r>
              <a:rPr lang="en-US" sz="3200" u="sng" dirty="0">
                <a:solidFill>
                  <a:schemeClr val="bg1"/>
                </a:solidFill>
              </a:rPr>
              <a:t>By this all men will know that you are My disciples</a:t>
            </a:r>
            <a:r>
              <a:rPr lang="en-US" sz="3200" dirty="0">
                <a:solidFill>
                  <a:schemeClr val="bg1"/>
                </a:solidFill>
              </a:rPr>
              <a:t>, if  you have love for one another.” (John 13:34-35)</a:t>
            </a:r>
          </a:p>
          <a:p>
            <a:pPr marL="0" indent="0"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Col. 3:14, 1John 4:12, 20-21, Gal. 5:14-15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889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Be committed to following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28F9A-19C4-4D4F-A369-E004F126D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995058" cy="446599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i="1" dirty="0">
                <a:solidFill>
                  <a:schemeClr val="bg1"/>
                </a:solidFill>
              </a:rPr>
              <a:t>We must…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i="1" dirty="0">
                <a:solidFill>
                  <a:schemeClr val="bg1"/>
                </a:solidFill>
              </a:rPr>
              <a:t>Deny Self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i="1" dirty="0">
                <a:solidFill>
                  <a:schemeClr val="bg1"/>
                </a:solidFill>
              </a:rPr>
              <a:t>Be willing to suffer</a:t>
            </a:r>
          </a:p>
          <a:p>
            <a:pPr marL="514350" indent="-514350"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en-US" sz="3200" i="1" dirty="0">
                <a:solidFill>
                  <a:schemeClr val="bg1"/>
                </a:solidFill>
              </a:rPr>
              <a:t>Learn from Jesus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i="1" dirty="0">
                <a:solidFill>
                  <a:schemeClr val="bg1"/>
                </a:solidFill>
              </a:rPr>
              <a:t>Bear fruit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i="1" dirty="0">
                <a:solidFill>
                  <a:schemeClr val="bg1"/>
                </a:solidFill>
              </a:rPr>
              <a:t>Love our brethren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i="1" u="sng" dirty="0">
                <a:solidFill>
                  <a:schemeClr val="bg1"/>
                </a:solidFill>
              </a:rPr>
              <a:t>Be committed to following Christ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/>
          <p:nvPr/>
        </p:nvCxnSpPr>
        <p:spPr>
          <a:xfrm>
            <a:off x="838200" y="1514901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74690A7-1D47-4A53-B900-A4C7E9CB3D52}"/>
              </a:ext>
            </a:extLst>
          </p:cNvPr>
          <p:cNvSpPr txBox="1">
            <a:spLocks/>
          </p:cNvSpPr>
          <p:nvPr/>
        </p:nvSpPr>
        <p:spPr>
          <a:xfrm>
            <a:off x="5038532" y="1825625"/>
            <a:ext cx="6358812" cy="44659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“I will follow You wherever You go…permit me first…” (Luke 9:57-62)</a:t>
            </a:r>
          </a:p>
          <a:p>
            <a:pPr marL="0" indent="0"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Luke 9:23, Luke 14:28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83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Identity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28F9A-19C4-4D4F-A369-E004F126D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995058" cy="446599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i="1" dirty="0">
                <a:solidFill>
                  <a:schemeClr val="bg1"/>
                </a:solidFill>
              </a:rPr>
              <a:t>We must…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i="1" dirty="0">
                <a:solidFill>
                  <a:schemeClr val="bg1"/>
                </a:solidFill>
              </a:rPr>
              <a:t>Deny Self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i="1" dirty="0">
                <a:solidFill>
                  <a:schemeClr val="bg1"/>
                </a:solidFill>
              </a:rPr>
              <a:t>Be willing to suffer</a:t>
            </a:r>
          </a:p>
          <a:p>
            <a:pPr marL="514350" indent="-514350"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en-US" sz="3200" i="1" dirty="0">
                <a:solidFill>
                  <a:schemeClr val="bg1"/>
                </a:solidFill>
              </a:rPr>
              <a:t>Learn from Jesus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i="1" dirty="0">
                <a:solidFill>
                  <a:schemeClr val="bg1"/>
                </a:solidFill>
              </a:rPr>
              <a:t>Bear fruit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i="1" dirty="0">
                <a:solidFill>
                  <a:schemeClr val="bg1"/>
                </a:solidFill>
              </a:rPr>
              <a:t>Love our brethren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i="1" dirty="0">
                <a:solidFill>
                  <a:schemeClr val="bg1"/>
                </a:solidFill>
              </a:rPr>
              <a:t>Be committed to following Christ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/>
          <p:nvPr/>
        </p:nvCxnSpPr>
        <p:spPr>
          <a:xfrm>
            <a:off x="838200" y="1514901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BD74E50C-07AE-4FA7-AA4C-F2149C6FA6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2086" y="1690688"/>
            <a:ext cx="2959961" cy="3979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49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Identity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28F9A-19C4-4D4F-A369-E004F126D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995058" cy="446599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i="1" dirty="0">
                <a:solidFill>
                  <a:schemeClr val="bg1"/>
                </a:solidFill>
              </a:rPr>
              <a:t>We must…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i="1" dirty="0">
                <a:solidFill>
                  <a:schemeClr val="bg1"/>
                </a:solidFill>
              </a:rPr>
              <a:t>Deny Self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i="1" dirty="0">
                <a:solidFill>
                  <a:schemeClr val="bg1"/>
                </a:solidFill>
              </a:rPr>
              <a:t>Be willing to suffer</a:t>
            </a:r>
          </a:p>
          <a:p>
            <a:pPr marL="514350" indent="-514350"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en-US" sz="3200" i="1" dirty="0">
                <a:solidFill>
                  <a:schemeClr val="bg1"/>
                </a:solidFill>
              </a:rPr>
              <a:t>Learn from Jesus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i="1" dirty="0">
                <a:solidFill>
                  <a:schemeClr val="bg1"/>
                </a:solidFill>
              </a:rPr>
              <a:t>Bear fruit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i="1" dirty="0">
                <a:solidFill>
                  <a:schemeClr val="bg1"/>
                </a:solidFill>
              </a:rPr>
              <a:t>Love our brethren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i="1" dirty="0">
                <a:solidFill>
                  <a:schemeClr val="bg1"/>
                </a:solidFill>
              </a:rPr>
              <a:t>Be committed to following Christ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/>
          <p:nvPr/>
        </p:nvCxnSpPr>
        <p:spPr>
          <a:xfrm>
            <a:off x="838200" y="1514901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BD74E50C-07AE-4FA7-AA4C-F2149C6FA6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2086" y="1690688"/>
            <a:ext cx="2959961" cy="397977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95D9AC6-1E45-4838-A81B-431DAF8D51A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159" t="16806" r="8426" b="14097"/>
          <a:stretch/>
        </p:blipFill>
        <p:spPr>
          <a:xfrm>
            <a:off x="7055279" y="3336366"/>
            <a:ext cx="4635871" cy="2955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07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Discipleship this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28F9A-19C4-4D4F-A369-E004F126D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6599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3200" dirty="0">
                <a:solidFill>
                  <a:schemeClr val="bg1"/>
                </a:solidFill>
              </a:rPr>
              <a:t>What have you suffered this week for the sake of Christ?</a:t>
            </a:r>
          </a:p>
          <a:p>
            <a:pPr>
              <a:spcBef>
                <a:spcPts val="1800"/>
              </a:spcBef>
            </a:pPr>
            <a:r>
              <a:rPr lang="en-US" sz="3200" dirty="0">
                <a:solidFill>
                  <a:schemeClr val="bg1"/>
                </a:solidFill>
              </a:rPr>
              <a:t>How healthy is your study time in God’s word?  How are you doing in following His will?</a:t>
            </a:r>
          </a:p>
          <a:p>
            <a:pPr>
              <a:spcBef>
                <a:spcPts val="1800"/>
              </a:spcBef>
            </a:pPr>
            <a:r>
              <a:rPr lang="en-US" sz="3200" dirty="0">
                <a:solidFill>
                  <a:schemeClr val="bg1"/>
                </a:solidFill>
              </a:rPr>
              <a:t>What fruits have you bore this week?</a:t>
            </a:r>
          </a:p>
          <a:p>
            <a:pPr>
              <a:spcBef>
                <a:spcPts val="1800"/>
              </a:spcBef>
            </a:pPr>
            <a:r>
              <a:rPr lang="en-US" sz="3200" dirty="0">
                <a:solidFill>
                  <a:schemeClr val="bg1"/>
                </a:solidFill>
              </a:rPr>
              <a:t>How have you shown your commitment to Christ this week?</a:t>
            </a:r>
          </a:p>
          <a:p>
            <a:pPr>
              <a:spcBef>
                <a:spcPts val="1800"/>
              </a:spcBef>
            </a:pPr>
            <a:r>
              <a:rPr lang="en-US" sz="3200" dirty="0">
                <a:solidFill>
                  <a:schemeClr val="bg1"/>
                </a:solidFill>
              </a:rPr>
              <a:t>Who will people identify you with when they see you this week?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/>
          <p:nvPr/>
        </p:nvCxnSpPr>
        <p:spPr>
          <a:xfrm>
            <a:off x="838200" y="1514901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392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peaker&#10;&#10;Description generated with high confidence">
            <a:extLst>
              <a:ext uri="{FF2B5EF4-FFF2-40B4-BE49-F238E27FC236}">
                <a16:creationId xmlns:a16="http://schemas.microsoft.com/office/drawing/2014/main" id="{9B641C60-76BC-47E2-B4B5-9E7D3704BA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562" y="-43293"/>
            <a:ext cx="12210562" cy="69012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C4503C-33B9-4D0E-8B5B-F53DE3B3C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THE DISCIPLES RELATIONSHIP: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421AC8-238B-46E7-AFAE-0AF38595F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599" cy="4351338"/>
          </a:xfrm>
        </p:spPr>
        <p:txBody>
          <a:bodyPr numCol="2">
            <a:normAutofit lnSpcReduction="10000"/>
          </a:bodyPr>
          <a:lstStyle/>
          <a:p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TO HIMSELF</a:t>
            </a:r>
          </a:p>
          <a:p>
            <a:pPr lvl="1"/>
            <a:r>
              <a:rPr lang="en-US" sz="28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An Athlete</a:t>
            </a:r>
          </a:p>
          <a:p>
            <a:pPr lvl="1"/>
            <a:r>
              <a:rPr lang="en-US" sz="28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 Soldier</a:t>
            </a:r>
          </a:p>
          <a:p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TO HIS LORD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The Potter and the Clay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The Vine and the Branches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 Child of God</a:t>
            </a:r>
          </a:p>
          <a:p>
            <a:endParaRPr lang="en-US" sz="3600" dirty="0">
              <a:solidFill>
                <a:schemeClr val="bg1"/>
              </a:solidFill>
              <a:latin typeface="Khmer UI" pitchFamily="34" charset="0"/>
              <a:cs typeface="Khmer UI" pitchFamily="34" charset="0"/>
            </a:endParaRPr>
          </a:p>
          <a:p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TO HIS BRETHREN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 Member of the Body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“My Brother’s Keeper”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 Servant</a:t>
            </a:r>
          </a:p>
          <a:p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TO THE WORLD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Strangers &amp; Pilgrims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Salt &amp; Light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An Apologist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Fishers of Men</a:t>
            </a:r>
          </a:p>
        </p:txBody>
      </p:sp>
    </p:spTree>
    <p:extLst>
      <p:ext uri="{BB962C8B-B14F-4D97-AF65-F5344CB8AC3E}">
        <p14:creationId xmlns:p14="http://schemas.microsoft.com/office/powerpoint/2010/main" val="46838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peaker&#10;&#10;Description generated with high confidence">
            <a:extLst>
              <a:ext uri="{FF2B5EF4-FFF2-40B4-BE49-F238E27FC236}">
                <a16:creationId xmlns:a16="http://schemas.microsoft.com/office/drawing/2014/main" id="{9B641C60-76BC-47E2-B4B5-9E7D3704BA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562" y="-43293"/>
            <a:ext cx="12210562" cy="69012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C4503C-33B9-4D0E-8B5B-F53DE3B3C8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spc="300" dirty="0">
                <a:solidFill>
                  <a:schemeClr val="bg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LESSON 1: WHAT IS DISCIPLESHIP?</a:t>
            </a:r>
            <a:br>
              <a:rPr lang="en-US" sz="3600" spc="300" dirty="0">
                <a:solidFill>
                  <a:schemeClr val="bg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</a:br>
            <a:r>
              <a:rPr lang="en-US" sz="3600" spc="300" dirty="0">
                <a:solidFill>
                  <a:schemeClr val="bg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The Disciples Identity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421AC8-238B-46E7-AFAE-0AF38595F5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52666"/>
            <a:ext cx="9144000" cy="1655762"/>
          </a:xfrm>
        </p:spPr>
        <p:txBody>
          <a:bodyPr/>
          <a:lstStyle/>
          <a:p>
            <a:pPr algn="l"/>
            <a:r>
              <a:rPr lang="en-US" sz="2800" i="1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Then He said to them all, If anyone desires to come after Me, let him deny himself, and take up his cross daily, and follow Me. (Luke 9:23)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616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What is Discipleship?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28F9A-19C4-4D4F-A369-E004F126D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US" sz="3200" dirty="0">
                <a:solidFill>
                  <a:schemeClr val="bg1"/>
                </a:solidFill>
              </a:rPr>
              <a:t>A learner or pupil</a:t>
            </a:r>
          </a:p>
          <a:p>
            <a:pPr>
              <a:spcBef>
                <a:spcPts val="1800"/>
              </a:spcBef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US" sz="3200" dirty="0">
                <a:solidFill>
                  <a:schemeClr val="bg1"/>
                </a:solidFill>
              </a:rPr>
              <a:t>A disciple is a devoted supporter and follower of his teacher. </a:t>
            </a:r>
          </a:p>
          <a:p>
            <a:pPr>
              <a:spcBef>
                <a:spcPts val="1800"/>
              </a:spcBef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US" sz="3200" dirty="0">
                <a:solidFill>
                  <a:schemeClr val="bg1"/>
                </a:solidFill>
              </a:rPr>
              <a:t>He accepts the views of his teacher and adopts his teacher’s way of life.</a:t>
            </a:r>
          </a:p>
          <a:p>
            <a:pPr>
              <a:spcBef>
                <a:spcPts val="1800"/>
              </a:spcBef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/>
          <p:nvPr/>
        </p:nvCxnSpPr>
        <p:spPr>
          <a:xfrm>
            <a:off x="838200" y="1514901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4572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DEMANDS OF DISCIPLESHIP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28F9A-19C4-4D4F-A369-E004F126D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6599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Luke 14:33, John 8:31</a:t>
            </a:r>
          </a:p>
          <a:p>
            <a:pPr marL="0" indent="0"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We must…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We must deny Self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We must be willing to suffer</a:t>
            </a:r>
          </a:p>
          <a:p>
            <a:pPr marL="514350" indent="-514350"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We must learn from Jesus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We must bear fruit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We must love our brethren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We must be committed to following Christ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/>
          <p:nvPr/>
        </p:nvCxnSpPr>
        <p:spPr>
          <a:xfrm>
            <a:off x="838200" y="1514901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4850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Deny 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28F9A-19C4-4D4F-A369-E004F126D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995058" cy="446599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i="1" dirty="0">
                <a:solidFill>
                  <a:schemeClr val="bg1"/>
                </a:solidFill>
              </a:rPr>
              <a:t>We must…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i="1" u="sng" dirty="0">
                <a:solidFill>
                  <a:schemeClr val="bg1"/>
                </a:solidFill>
              </a:rPr>
              <a:t>Deny Self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i="1" dirty="0">
                <a:solidFill>
                  <a:schemeClr val="bg1"/>
                </a:solidFill>
              </a:rPr>
              <a:t>Be willing to suffer</a:t>
            </a:r>
          </a:p>
          <a:p>
            <a:pPr marL="514350" indent="-514350"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en-US" sz="3200" i="1" dirty="0">
                <a:solidFill>
                  <a:schemeClr val="bg1"/>
                </a:solidFill>
              </a:rPr>
              <a:t>Learn from Jesus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i="1" dirty="0">
                <a:solidFill>
                  <a:schemeClr val="bg1"/>
                </a:solidFill>
              </a:rPr>
              <a:t>Bear fruit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i="1" dirty="0">
                <a:solidFill>
                  <a:schemeClr val="bg1"/>
                </a:solidFill>
              </a:rPr>
              <a:t>Love our brethren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i="1" dirty="0">
                <a:solidFill>
                  <a:schemeClr val="bg1"/>
                </a:solidFill>
              </a:rPr>
              <a:t>Be committed to following Christ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/>
          <p:nvPr/>
        </p:nvCxnSpPr>
        <p:spPr>
          <a:xfrm>
            <a:off x="838200" y="1514901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74690A7-1D47-4A53-B900-A4C7E9CB3D52}"/>
              </a:ext>
            </a:extLst>
          </p:cNvPr>
          <p:cNvSpPr txBox="1">
            <a:spLocks/>
          </p:cNvSpPr>
          <p:nvPr/>
        </p:nvSpPr>
        <p:spPr>
          <a:xfrm>
            <a:off x="5038532" y="1825625"/>
            <a:ext cx="6358812" cy="44659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“…If anyone wishes to come after Me, he must </a:t>
            </a:r>
            <a:r>
              <a:rPr lang="en-US" sz="3200" u="sng" dirty="0">
                <a:solidFill>
                  <a:schemeClr val="bg1"/>
                </a:solidFill>
              </a:rPr>
              <a:t>deny himself</a:t>
            </a:r>
            <a:r>
              <a:rPr lang="en-US" sz="3200" dirty="0">
                <a:solidFill>
                  <a:schemeClr val="bg1"/>
                </a:solidFill>
              </a:rPr>
              <a:t>, and take up his cross daily and follow Me.” (Luke 9:23)</a:t>
            </a:r>
          </a:p>
          <a:p>
            <a:pPr marL="0" indent="0"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Luke 14:26-27, Gal 2:20, 2 Cor 5:9 </a:t>
            </a:r>
          </a:p>
          <a:p>
            <a:pPr marL="0" indent="0"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201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Be willing to suffer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28F9A-19C4-4D4F-A369-E004F126D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995058" cy="446599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i="1" dirty="0">
                <a:solidFill>
                  <a:schemeClr val="bg1"/>
                </a:solidFill>
              </a:rPr>
              <a:t>We must…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i="1" dirty="0">
                <a:solidFill>
                  <a:schemeClr val="bg1"/>
                </a:solidFill>
              </a:rPr>
              <a:t>Deny Self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i="1" u="sng" dirty="0">
                <a:solidFill>
                  <a:schemeClr val="bg1"/>
                </a:solidFill>
              </a:rPr>
              <a:t>Be willing to suffer</a:t>
            </a:r>
          </a:p>
          <a:p>
            <a:pPr marL="514350" indent="-514350"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en-US" sz="3200" i="1" dirty="0">
                <a:solidFill>
                  <a:schemeClr val="bg1"/>
                </a:solidFill>
              </a:rPr>
              <a:t>Learn from Jesus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i="1" dirty="0">
                <a:solidFill>
                  <a:schemeClr val="bg1"/>
                </a:solidFill>
              </a:rPr>
              <a:t>Bear fruit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i="1" dirty="0">
                <a:solidFill>
                  <a:schemeClr val="bg1"/>
                </a:solidFill>
              </a:rPr>
              <a:t>Love our brethren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i="1" dirty="0">
                <a:solidFill>
                  <a:schemeClr val="bg1"/>
                </a:solidFill>
              </a:rPr>
              <a:t>Be committed to following Christ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/>
          <p:nvPr/>
        </p:nvCxnSpPr>
        <p:spPr>
          <a:xfrm>
            <a:off x="838200" y="1514901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74690A7-1D47-4A53-B900-A4C7E9CB3D52}"/>
              </a:ext>
            </a:extLst>
          </p:cNvPr>
          <p:cNvSpPr txBox="1">
            <a:spLocks/>
          </p:cNvSpPr>
          <p:nvPr/>
        </p:nvSpPr>
        <p:spPr>
          <a:xfrm>
            <a:off x="5038532" y="1825625"/>
            <a:ext cx="6358812" cy="44659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“…If anyone wishes to come after Me, he must deny himself, and </a:t>
            </a:r>
            <a:r>
              <a:rPr lang="en-US" sz="3200" u="sng" dirty="0">
                <a:solidFill>
                  <a:schemeClr val="bg1"/>
                </a:solidFill>
              </a:rPr>
              <a:t>take up his cross daily </a:t>
            </a:r>
            <a:r>
              <a:rPr lang="en-US" sz="3200" dirty="0">
                <a:solidFill>
                  <a:schemeClr val="bg1"/>
                </a:solidFill>
              </a:rPr>
              <a:t>and follow Me.” (Luke 9:23)</a:t>
            </a:r>
          </a:p>
          <a:p>
            <a:pPr marL="0" indent="0"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2 Tim 3:12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244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Learn from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28F9A-19C4-4D4F-A369-E004F126D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995058" cy="446599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i="1" dirty="0">
                <a:solidFill>
                  <a:schemeClr val="bg1"/>
                </a:solidFill>
              </a:rPr>
              <a:t>We must…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i="1" dirty="0">
                <a:solidFill>
                  <a:schemeClr val="bg1"/>
                </a:solidFill>
              </a:rPr>
              <a:t>Deny Self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i="1" dirty="0">
                <a:solidFill>
                  <a:schemeClr val="bg1"/>
                </a:solidFill>
              </a:rPr>
              <a:t>Be willing to suffer</a:t>
            </a:r>
          </a:p>
          <a:p>
            <a:pPr marL="514350" indent="-514350"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en-US" sz="3200" i="1" u="sng" dirty="0">
                <a:solidFill>
                  <a:schemeClr val="bg1"/>
                </a:solidFill>
              </a:rPr>
              <a:t>Learn from Jesus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i="1" dirty="0">
                <a:solidFill>
                  <a:schemeClr val="bg1"/>
                </a:solidFill>
              </a:rPr>
              <a:t>Bear fruit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i="1" dirty="0">
                <a:solidFill>
                  <a:schemeClr val="bg1"/>
                </a:solidFill>
              </a:rPr>
              <a:t>Love our brethren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i="1" dirty="0">
                <a:solidFill>
                  <a:schemeClr val="bg1"/>
                </a:solidFill>
              </a:rPr>
              <a:t>Be committed to following Christ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/>
          <p:nvPr/>
        </p:nvCxnSpPr>
        <p:spPr>
          <a:xfrm>
            <a:off x="838200" y="1514901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74690A7-1D47-4A53-B900-A4C7E9CB3D52}"/>
              </a:ext>
            </a:extLst>
          </p:cNvPr>
          <p:cNvSpPr txBox="1">
            <a:spLocks/>
          </p:cNvSpPr>
          <p:nvPr/>
        </p:nvSpPr>
        <p:spPr>
          <a:xfrm>
            <a:off x="5038532" y="1825625"/>
            <a:ext cx="6358812" cy="44659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“…If anyone wishes to come after Me, he must deny himself, and take up his cross daily and </a:t>
            </a:r>
            <a:r>
              <a:rPr lang="en-US" sz="3200" u="sng" dirty="0">
                <a:solidFill>
                  <a:schemeClr val="bg1"/>
                </a:solidFill>
              </a:rPr>
              <a:t>follow Me</a:t>
            </a:r>
            <a:r>
              <a:rPr lang="en-US" sz="3200" dirty="0">
                <a:solidFill>
                  <a:schemeClr val="bg1"/>
                </a:solidFill>
              </a:rPr>
              <a:t>.” (Luke 9:23)</a:t>
            </a:r>
          </a:p>
          <a:p>
            <a:pPr marL="0" indent="0"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John 8:30-31, Matt 11:29, Matt 28:19-20, Luke 6:46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322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Bear fruit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28F9A-19C4-4D4F-A369-E004F126D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995058" cy="446599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i="1" dirty="0">
                <a:solidFill>
                  <a:schemeClr val="bg1"/>
                </a:solidFill>
              </a:rPr>
              <a:t>We must…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i="1" dirty="0">
                <a:solidFill>
                  <a:schemeClr val="bg1"/>
                </a:solidFill>
              </a:rPr>
              <a:t>Deny Self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i="1" dirty="0">
                <a:solidFill>
                  <a:schemeClr val="bg1"/>
                </a:solidFill>
              </a:rPr>
              <a:t>Be willing to suffer</a:t>
            </a:r>
          </a:p>
          <a:p>
            <a:pPr marL="514350" indent="-514350"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en-US" sz="3200" i="1" dirty="0">
                <a:solidFill>
                  <a:schemeClr val="bg1"/>
                </a:solidFill>
              </a:rPr>
              <a:t>Learn from Jesus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i="1" u="sng" dirty="0">
                <a:solidFill>
                  <a:schemeClr val="bg1"/>
                </a:solidFill>
              </a:rPr>
              <a:t>Bear fruit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i="1" dirty="0">
                <a:solidFill>
                  <a:schemeClr val="bg1"/>
                </a:solidFill>
              </a:rPr>
              <a:t>Love our brethren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200" i="1" dirty="0">
                <a:solidFill>
                  <a:schemeClr val="bg1"/>
                </a:solidFill>
              </a:rPr>
              <a:t>Be committed to following Christ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/>
          <p:nvPr/>
        </p:nvCxnSpPr>
        <p:spPr>
          <a:xfrm>
            <a:off x="838200" y="1514901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74690A7-1D47-4A53-B900-A4C7E9CB3D52}"/>
              </a:ext>
            </a:extLst>
          </p:cNvPr>
          <p:cNvSpPr txBox="1">
            <a:spLocks/>
          </p:cNvSpPr>
          <p:nvPr/>
        </p:nvSpPr>
        <p:spPr>
          <a:xfrm>
            <a:off x="5038532" y="1825625"/>
            <a:ext cx="6358812" cy="44659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“My Father is glorified by this, that you bear much fruit, and so prove to be My disciples.” (John 15:8)</a:t>
            </a:r>
          </a:p>
          <a:p>
            <a:pPr marL="0" indent="0"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2Pet. 1:5-8, Matt. 25:34-46, Eph. 2:10, Matt. 25:14-30</a:t>
            </a:r>
          </a:p>
        </p:txBody>
      </p:sp>
    </p:spTree>
    <p:extLst>
      <p:ext uri="{BB962C8B-B14F-4D97-AF65-F5344CB8AC3E}">
        <p14:creationId xmlns:p14="http://schemas.microsoft.com/office/powerpoint/2010/main" val="2399364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791</TotalTime>
  <Words>674</Words>
  <Application>Microsoft Office PowerPoint</Application>
  <PresentationFormat>Widescreen</PresentationFormat>
  <Paragraphs>132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Khmer UI</vt:lpstr>
      <vt:lpstr>Office Theme</vt:lpstr>
      <vt:lpstr>PowerPoint Presentation</vt:lpstr>
      <vt:lpstr>THE DISCIPLES RELATIONSHIP:</vt:lpstr>
      <vt:lpstr>LESSON 1: WHAT IS DISCIPLESHIP? The Disciples Identity</vt:lpstr>
      <vt:lpstr>What is Discipleship?</vt:lpstr>
      <vt:lpstr>THE DEMANDS OF DISCIPLESHIP</vt:lpstr>
      <vt:lpstr>Deny Self</vt:lpstr>
      <vt:lpstr>Be willing to suffer</vt:lpstr>
      <vt:lpstr>Learn from Jesus</vt:lpstr>
      <vt:lpstr>Bear fruit</vt:lpstr>
      <vt:lpstr>Love our brethren</vt:lpstr>
      <vt:lpstr>Be committed to following Christ</vt:lpstr>
      <vt:lpstr>Identity</vt:lpstr>
      <vt:lpstr>Identity</vt:lpstr>
      <vt:lpstr>Discipleship this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Thornton, Robert</dc:creator>
  <cp:lastModifiedBy>Brown, Jeremy</cp:lastModifiedBy>
  <cp:revision>18</cp:revision>
  <dcterms:created xsi:type="dcterms:W3CDTF">2019-04-01T23:59:38Z</dcterms:created>
  <dcterms:modified xsi:type="dcterms:W3CDTF">2019-04-10T11:59:50Z</dcterms:modified>
</cp:coreProperties>
</file>